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301" r:id="rId2"/>
    <p:sldId id="265" r:id="rId3"/>
    <p:sldId id="586" r:id="rId4"/>
    <p:sldId id="639" r:id="rId5"/>
    <p:sldId id="640" r:id="rId6"/>
    <p:sldId id="641" r:id="rId7"/>
    <p:sldId id="642" r:id="rId8"/>
    <p:sldId id="643" r:id="rId9"/>
    <p:sldId id="636" r:id="rId10"/>
    <p:sldId id="661" r:id="rId11"/>
    <p:sldId id="647" r:id="rId12"/>
    <p:sldId id="662" r:id="rId13"/>
    <p:sldId id="660" r:id="rId14"/>
    <p:sldId id="663" r:id="rId15"/>
    <p:sldId id="638" r:id="rId16"/>
    <p:sldId id="665" r:id="rId17"/>
    <p:sldId id="664" r:id="rId18"/>
    <p:sldId id="666" r:id="rId19"/>
    <p:sldId id="667" r:id="rId20"/>
    <p:sldId id="668" r:id="rId21"/>
    <p:sldId id="604" r:id="rId22"/>
    <p:sldId id="605" r:id="rId23"/>
    <p:sldId id="669" r:id="rId24"/>
    <p:sldId id="670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3" pitchFamily="34" charset="0"/>
      <p:regular r:id="rId36"/>
      <p:bold r:id="rId37"/>
      <p:italic r:id="rId38"/>
      <p:boldItalic r:id="rId39"/>
    </p:embeddedFont>
    <p:embeddedFont>
      <p:font typeface="Roboto Slab" pitchFamily="2" charset="0"/>
      <p:regular r:id="rId40"/>
      <p:bold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871"/>
    <p:restoredTop sz="96327"/>
  </p:normalViewPr>
  <p:slideViewPr>
    <p:cSldViewPr snapToGrid="0">
      <p:cViewPr varScale="1">
        <p:scale>
          <a:sx n="86" d="100"/>
          <a:sy n="86" d="100"/>
        </p:scale>
        <p:origin x="12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gs" Target="tags/tag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6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5081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8233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0295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1400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0054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505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1220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72900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2059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386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71896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30974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47908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9980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2537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315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78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13697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3295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045715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70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2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Regression Basics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F-Statistic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36FB46-9A08-F417-35FE-39D16F3FB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69448"/>
            <a:ext cx="7424492" cy="50234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6A82FF7-7F2C-18E4-A195-95783839D05F}"/>
              </a:ext>
            </a:extLst>
          </p:cNvPr>
          <p:cNvSpPr/>
          <p:nvPr/>
        </p:nvSpPr>
        <p:spPr>
          <a:xfrm>
            <a:off x="1323316" y="6155995"/>
            <a:ext cx="5698373" cy="222228"/>
          </a:xfrm>
          <a:prstGeom prst="rect">
            <a:avLst/>
          </a:prstGeom>
          <a:solidFill>
            <a:srgbClr val="9F0927">
              <a:alpha val="29283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29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Partial Significance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8ED7D3-2E90-F7E0-8B39-2F2C2589F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89" y="1469448"/>
            <a:ext cx="7424492" cy="502342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A16C8C-02DB-7FD6-F052-750BBBFFE056}"/>
              </a:ext>
            </a:extLst>
          </p:cNvPr>
          <p:cNvSpPr/>
          <p:nvPr/>
        </p:nvSpPr>
        <p:spPr>
          <a:xfrm>
            <a:off x="1386367" y="4664651"/>
            <a:ext cx="5737109" cy="441505"/>
          </a:xfrm>
          <a:prstGeom prst="rect">
            <a:avLst/>
          </a:prstGeom>
          <a:solidFill>
            <a:srgbClr val="9F0927">
              <a:alpha val="29283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FA89F3-B257-9C9D-F307-B3169B909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007" y="3716662"/>
            <a:ext cx="1003307" cy="48092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7917315-D396-9C6B-32C1-52B746FB7916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6559949" y="3957124"/>
            <a:ext cx="1283058" cy="791633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65F5E98-52E5-9B7F-71A5-76CFC0E54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626" y="4576882"/>
            <a:ext cx="1003307" cy="53625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E33D1DF-F8F5-0572-EDA4-7F6F784E8DF3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559949" y="4845007"/>
            <a:ext cx="1279677" cy="12314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64DA238A-FEA6-BE94-786E-AC9490AB8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9836" y="3222032"/>
            <a:ext cx="875100" cy="612570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93E70E5-E7EB-29F6-8890-E9BB163CBDB6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577705" y="3528317"/>
            <a:ext cx="882131" cy="1136334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013971-B204-D57A-60BD-200B78502AE2}"/>
              </a:ext>
            </a:extLst>
          </p:cNvPr>
          <p:cNvCxnSpPr>
            <a:cxnSpLocks/>
            <a:stCxn id="18" idx="1"/>
          </p:cNvCxnSpPr>
          <p:nvPr/>
        </p:nvCxnSpPr>
        <p:spPr>
          <a:xfrm flipH="1">
            <a:off x="5577705" y="3528317"/>
            <a:ext cx="882131" cy="1439837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08620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70362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BA8CD1-F87A-3E53-1FD4-7EC390B41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09" y="2776350"/>
            <a:ext cx="5359369" cy="3776602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vs Adj-R</a:t>
            </a:r>
            <a:r>
              <a:rPr lang="en-US" baseline="30000" dirty="0"/>
              <a:t>2</a:t>
            </a:r>
            <a:endParaRPr baseline="30000"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109065B-5667-B87A-9766-84BB449230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Adding a predictor to multiple regression will always raise R</a:t>
            </a:r>
            <a:r>
              <a:rPr lang="en-US" baseline="30000" dirty="0"/>
              <a:t>2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adj-R</a:t>
            </a:r>
            <a:r>
              <a:rPr lang="en-US" baseline="30000" dirty="0"/>
              <a:t>2</a:t>
            </a:r>
            <a:r>
              <a:rPr lang="en-US" dirty="0"/>
              <a:t> is the preferred metric for explained variation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graphicFrame>
        <p:nvGraphicFramePr>
          <p:cNvPr id="11" name="Object 2">
            <a:extLst>
              <a:ext uri="{FF2B5EF4-FFF2-40B4-BE49-F238E27FC236}">
                <a16:creationId xmlns:a16="http://schemas.microsoft.com/office/drawing/2014/main" id="{764D17D8-5416-C0D9-5251-4F91FD09ED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7506221"/>
              </p:ext>
            </p:extLst>
          </p:nvPr>
        </p:nvGraphicFramePr>
        <p:xfrm>
          <a:off x="6910912" y="2776350"/>
          <a:ext cx="4351079" cy="1001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Equation" r:id="rId5" imgW="1930320" imgH="457200" progId="Equation.3">
                  <p:embed/>
                </p:oleObj>
              </mc:Choice>
              <mc:Fallback>
                <p:oleObj name="Equation" r:id="rId5" imgW="1930320" imgH="457200" progId="Equation.3">
                  <p:embed/>
                  <p:pic>
                    <p:nvPicPr>
                      <p:cNvPr id="15" name="Object 2">
                        <a:extLst>
                          <a:ext uri="{FF2B5EF4-FFF2-40B4-BE49-F238E27FC236}">
                            <a16:creationId xmlns:a16="http://schemas.microsoft.com/office/drawing/2014/main" id="{0E4C4E19-9C73-574B-8B1E-D704776042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10912" y="2776350"/>
                        <a:ext cx="4351079" cy="1001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CB496D82-4B81-62D9-FAF8-7E004C5A603A}"/>
              </a:ext>
            </a:extLst>
          </p:cNvPr>
          <p:cNvSpPr/>
          <p:nvPr/>
        </p:nvSpPr>
        <p:spPr>
          <a:xfrm>
            <a:off x="3454400" y="6102119"/>
            <a:ext cx="2223911" cy="185791"/>
          </a:xfrm>
          <a:prstGeom prst="rect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  <a:alpha val="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472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3191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Confidence Intervals on Estimates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CIs on parameter are often helpful in determining significance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5" descr="eq_04_p179">
            <a:extLst>
              <a:ext uri="{FF2B5EF4-FFF2-40B4-BE49-F238E27FC236}">
                <a16:creationId xmlns:a16="http://schemas.microsoft.com/office/drawing/2014/main" id="{C75EFEC7-9962-F51D-2355-2855C0D75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440" y="2285206"/>
            <a:ext cx="8483600" cy="228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30F86E-50F9-A259-7A5F-28DDB9196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40" y="4689475"/>
            <a:ext cx="53594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298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6159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9B45C0-B1E8-BC33-003B-4FEB1883A335}"/>
              </a:ext>
            </a:extLst>
          </p:cNvPr>
          <p:cNvGrpSpPr/>
          <p:nvPr/>
        </p:nvGrpSpPr>
        <p:grpSpPr>
          <a:xfrm>
            <a:off x="1028700" y="1635607"/>
            <a:ext cx="7686322" cy="3586786"/>
            <a:chOff x="114300" y="1350298"/>
            <a:chExt cx="7686322" cy="35867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CC7A8E-16CF-B5A2-B050-4798CBAEA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2" cy="358678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171CF1-061E-5086-2B87-D3A95F30A09D}"/>
                </a:ext>
              </a:extLst>
            </p:cNvPr>
            <p:cNvSpPr/>
            <p:nvPr/>
          </p:nvSpPr>
          <p:spPr>
            <a:xfrm>
              <a:off x="4797777" y="1839191"/>
              <a:ext cx="10419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C2142DBB-DEC4-AB59-50C5-A83FD52DB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5565367"/>
            <a:ext cx="7772400" cy="9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1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9B45C0-B1E8-BC33-003B-4FEB1883A335}"/>
              </a:ext>
            </a:extLst>
          </p:cNvPr>
          <p:cNvGrpSpPr/>
          <p:nvPr/>
        </p:nvGrpSpPr>
        <p:grpSpPr>
          <a:xfrm>
            <a:off x="1028700" y="1635607"/>
            <a:ext cx="7686322" cy="3586786"/>
            <a:chOff x="114300" y="1350298"/>
            <a:chExt cx="7686322" cy="358678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3CC7A8E-16CF-B5A2-B050-4798CBAEAA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2" cy="3586786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171CF1-061E-5086-2B87-D3A95F30A09D}"/>
                </a:ext>
              </a:extLst>
            </p:cNvPr>
            <p:cNvSpPr/>
            <p:nvPr/>
          </p:nvSpPr>
          <p:spPr>
            <a:xfrm>
              <a:off x="4797777" y="1839191"/>
              <a:ext cx="10419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7DA6DCA-CB87-B532-D32C-2F02FBC4A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89" y="6128222"/>
            <a:ext cx="6756400" cy="558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8E00AA-C9DC-402E-653E-7CD481648E55}"/>
              </a:ext>
            </a:extLst>
          </p:cNvPr>
          <p:cNvSpPr txBox="1"/>
          <p:nvPr/>
        </p:nvSpPr>
        <p:spPr>
          <a:xfrm>
            <a:off x="4000500" y="5758890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Estimated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$253,716.3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28346-6B51-4B56-AB4C-87D2106B986F}"/>
              </a:ext>
            </a:extLst>
          </p:cNvPr>
          <p:cNvSpPr txBox="1"/>
          <p:nvPr/>
        </p:nvSpPr>
        <p:spPr>
          <a:xfrm>
            <a:off x="306211" y="5317127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House 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34 years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FD795-C631-54B3-75FA-5CBCF2AA1DAA}"/>
              </a:ext>
            </a:extLst>
          </p:cNvPr>
          <p:cNvSpPr txBox="1"/>
          <p:nvPr/>
        </p:nvSpPr>
        <p:spPr>
          <a:xfrm>
            <a:off x="297744" y="5758890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Square Footage: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2,064 </a:t>
            </a:r>
            <a:r>
              <a:rPr lang="en-US" sz="18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sqft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930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CC7A8E-16CF-B5A2-B050-4798CBAEA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8"/>
          <a:stretch/>
        </p:blipFill>
        <p:spPr>
          <a:xfrm>
            <a:off x="1028700" y="1635607"/>
            <a:ext cx="7686322" cy="3586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EBBA4-209F-F85E-A01B-9E5BCD001AC0}"/>
              </a:ext>
            </a:extLst>
          </p:cNvPr>
          <p:cNvSpPr txBox="1"/>
          <p:nvPr/>
        </p:nvSpPr>
        <p:spPr>
          <a:xfrm>
            <a:off x="983544" y="5952213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Actual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$445,000</a:t>
            </a: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 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/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A8605C9-5A5C-C8F6-E5D9-A14ADA167856}"/>
              </a:ext>
            </a:extLst>
          </p:cNvPr>
          <p:cNvSpPr txBox="1"/>
          <p:nvPr/>
        </p:nvSpPr>
        <p:spPr>
          <a:xfrm>
            <a:off x="4715222" y="5940805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Estimated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$253,716.3 </a:t>
            </a:r>
          </a:p>
        </p:txBody>
      </p:sp>
    </p:spTree>
    <p:extLst>
      <p:ext uri="{BB962C8B-B14F-4D97-AF65-F5344CB8AC3E}">
        <p14:creationId xmlns:p14="http://schemas.microsoft.com/office/powerpoint/2010/main" val="3607572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Home Market Values</a:t>
            </a:r>
            <a:endParaRPr dirty="0"/>
          </a:p>
        </p:txBody>
      </p:sp>
      <p:pic>
        <p:nvPicPr>
          <p:cNvPr id="2" name="Picture 2" descr="Housing Prices Prediction| Regression Techniques | USEReady">
            <a:extLst>
              <a:ext uri="{FF2B5EF4-FFF2-40B4-BE49-F238E27FC236}">
                <a16:creationId xmlns:a16="http://schemas.microsoft.com/office/drawing/2014/main" id="{80B282E1-F7A7-5440-6F7B-791F8FC47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369" y="4518606"/>
            <a:ext cx="2191262" cy="1644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349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Confidence Interval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4400" dirty="0">
                    <a:solidFill>
                      <a:schemeClr val="tx1"/>
                    </a:solidFill>
                    <a:latin typeface="Gotham Light" charset="0"/>
                  </a:rPr>
                  <a:t> 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 t="-20952" b="-7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 confidence interval is a range for the average value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 given value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7EB1BDC-14A8-2343-762F-5B63104759FB}"/>
              </a:ext>
            </a:extLst>
          </p:cNvPr>
          <p:cNvGrpSpPr/>
          <p:nvPr/>
        </p:nvGrpSpPr>
        <p:grpSpPr>
          <a:xfrm>
            <a:off x="681582" y="2964538"/>
            <a:ext cx="4694303" cy="3560193"/>
            <a:chOff x="68036" y="1942274"/>
            <a:chExt cx="6111623" cy="4528780"/>
          </a:xfrm>
        </p:grpSpPr>
        <p:pic>
          <p:nvPicPr>
            <p:cNvPr id="5" name="Picture 6" descr="Understanding the difference between prediction and confidence intervals  for linear models in Python | Casual Inference">
              <a:extLst>
                <a:ext uri="{FF2B5EF4-FFF2-40B4-BE49-F238E27FC236}">
                  <a16:creationId xmlns:a16="http://schemas.microsoft.com/office/drawing/2014/main" id="{22C6DBF8-2A12-18CF-604A-9432160E6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86" y="1942274"/>
              <a:ext cx="6038373" cy="4528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C0D2B8-E4E7-C265-0658-0F01EF8158F4}"/>
                </a:ext>
              </a:extLst>
            </p:cNvPr>
            <p:cNvSpPr/>
            <p:nvPr/>
          </p:nvSpPr>
          <p:spPr>
            <a:xfrm>
              <a:off x="2603863" y="6200503"/>
              <a:ext cx="1271451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EDA1A7-90A2-A2F2-583A-EDE1603AA08E}"/>
                </a:ext>
              </a:extLst>
            </p:cNvPr>
            <p:cNvSpPr/>
            <p:nvPr/>
          </p:nvSpPr>
          <p:spPr>
            <a:xfrm>
              <a:off x="68036" y="3907434"/>
              <a:ext cx="418011" cy="6946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1A60BAEC-4F94-4E58-247A-0DCE31F1CEF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580605" y="3240475"/>
            <a:ext cx="1619795" cy="860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82551D-379F-32EE-B80C-55A5B1C19BF2}"/>
                  </a:ext>
                </a:extLst>
              </p:cNvPr>
              <p:cNvSpPr/>
              <p:nvPr/>
            </p:nvSpPr>
            <p:spPr>
              <a:xfrm>
                <a:off x="6200400" y="3044844"/>
                <a:ext cx="2342501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Upper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9582551D-379F-32EE-B80C-55A5B1C19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0400" y="3044844"/>
                <a:ext cx="2342501" cy="391261"/>
              </a:xfrm>
              <a:prstGeom prst="rect">
                <a:avLst/>
              </a:prstGeom>
              <a:blipFill>
                <a:blip r:embed="rId6"/>
                <a:stretch>
                  <a:fillRect l="-1081" t="-31250" b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A13AC6-DA19-71C9-2E47-E57080E929C1}"/>
                  </a:ext>
                </a:extLst>
              </p:cNvPr>
              <p:cNvSpPr/>
              <p:nvPr/>
            </p:nvSpPr>
            <p:spPr>
              <a:xfrm>
                <a:off x="6209762" y="4859856"/>
                <a:ext cx="2333139" cy="3912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Lower estimate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|"/>
                            <m:endChr m:val="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8A13AC6-DA19-71C9-2E47-E57080E929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9762" y="4859856"/>
                <a:ext cx="2333139" cy="391261"/>
              </a:xfrm>
              <a:prstGeom prst="rect">
                <a:avLst/>
              </a:prstGeom>
              <a:blipFill>
                <a:blip r:embed="rId7"/>
                <a:stretch>
                  <a:fillRect l="-1087" t="-31250" b="-6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431B6-1B71-DF63-50F6-8343B1857E3D}"/>
              </a:ext>
            </a:extLst>
          </p:cNvPr>
          <p:cNvCxnSpPr>
            <a:cxnSpLocks/>
          </p:cNvCxnSpPr>
          <p:nvPr/>
        </p:nvCxnSpPr>
        <p:spPr>
          <a:xfrm flipH="1" flipV="1">
            <a:off x="4754776" y="4301448"/>
            <a:ext cx="1438867" cy="742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64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Prediction Interval on </a:t>
                </a:r>
                <a14:m>
                  <m:oMath xmlns:m="http://schemas.openxmlformats.org/officeDocument/2006/math">
                    <m:r>
                      <a:rPr lang="en-US" sz="4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>
                  <a:buFont typeface="Wingdings" pitchFamily="2" charset="2"/>
                  <a:buChar char="q"/>
                </a:pPr>
                <a:r>
                  <a:rPr lang="en-US" dirty="0"/>
                  <a:t>A confidence interval is a range for the average value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 for a given value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77EB1BDC-14A8-2343-762F-5B63104759FB}"/>
              </a:ext>
            </a:extLst>
          </p:cNvPr>
          <p:cNvGrpSpPr/>
          <p:nvPr/>
        </p:nvGrpSpPr>
        <p:grpSpPr>
          <a:xfrm>
            <a:off x="681582" y="2964538"/>
            <a:ext cx="4694303" cy="3560193"/>
            <a:chOff x="68036" y="1942274"/>
            <a:chExt cx="6111623" cy="4528780"/>
          </a:xfrm>
        </p:grpSpPr>
        <p:pic>
          <p:nvPicPr>
            <p:cNvPr id="5" name="Picture 6" descr="Understanding the difference between prediction and confidence intervals  for linear models in Python | Casual Inference">
              <a:extLst>
                <a:ext uri="{FF2B5EF4-FFF2-40B4-BE49-F238E27FC236}">
                  <a16:creationId xmlns:a16="http://schemas.microsoft.com/office/drawing/2014/main" id="{22C6DBF8-2A12-18CF-604A-9432160E6E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86" y="1942274"/>
              <a:ext cx="6038373" cy="4528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9C0D2B8-E4E7-C265-0658-0F01EF8158F4}"/>
                </a:ext>
              </a:extLst>
            </p:cNvPr>
            <p:cNvSpPr/>
            <p:nvPr/>
          </p:nvSpPr>
          <p:spPr>
            <a:xfrm>
              <a:off x="2603863" y="6200503"/>
              <a:ext cx="1271451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EDA1A7-90A2-A2F2-583A-EDE1603AA08E}"/>
                </a:ext>
              </a:extLst>
            </p:cNvPr>
            <p:cNvSpPr/>
            <p:nvPr/>
          </p:nvSpPr>
          <p:spPr>
            <a:xfrm>
              <a:off x="68036" y="3907434"/>
              <a:ext cx="418011" cy="694653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F67543-40E3-76C1-63C5-ABEAAF0FFA01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4748073" y="3192079"/>
            <a:ext cx="1943506" cy="36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66C2EE8D-7408-35EE-7F23-C02185B16306}"/>
              </a:ext>
            </a:extLst>
          </p:cNvPr>
          <p:cNvSpPr/>
          <p:nvPr/>
        </p:nvSpPr>
        <p:spPr>
          <a:xfrm>
            <a:off x="6691579" y="3038190"/>
            <a:ext cx="226055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Upper prediction for y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92E92B-D01F-D23D-71C5-0606C09BE204}"/>
              </a:ext>
            </a:extLst>
          </p:cNvPr>
          <p:cNvSpPr/>
          <p:nvPr/>
        </p:nvSpPr>
        <p:spPr>
          <a:xfrm>
            <a:off x="6593935" y="4901598"/>
            <a:ext cx="22529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Lower prediction for y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EA1152-9AC1-5021-6C30-9675C579E17F}"/>
              </a:ext>
            </a:extLst>
          </p:cNvPr>
          <p:cNvCxnSpPr>
            <a:cxnSpLocks/>
          </p:cNvCxnSpPr>
          <p:nvPr/>
        </p:nvCxnSpPr>
        <p:spPr>
          <a:xfrm flipH="1" flipV="1">
            <a:off x="4748073" y="4746560"/>
            <a:ext cx="1943506" cy="349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55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CC7A8E-16CF-B5A2-B050-4798CBAEA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8"/>
          <a:stretch/>
        </p:blipFill>
        <p:spPr>
          <a:xfrm>
            <a:off x="1028700" y="1635607"/>
            <a:ext cx="7686322" cy="3586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EBBA4-209F-F85E-A01B-9E5BCD001AC0}"/>
              </a:ext>
            </a:extLst>
          </p:cNvPr>
          <p:cNvSpPr txBox="1"/>
          <p:nvPr/>
        </p:nvSpPr>
        <p:spPr>
          <a:xfrm>
            <a:off x="983544" y="5952213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Actual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$445,000</a:t>
            </a: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 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/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A8605C9-5A5C-C8F6-E5D9-A14ADA167856}"/>
              </a:ext>
            </a:extLst>
          </p:cNvPr>
          <p:cNvSpPr txBox="1"/>
          <p:nvPr/>
        </p:nvSpPr>
        <p:spPr>
          <a:xfrm>
            <a:off x="4715222" y="5940805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Confidence Interval?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004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Point Estimates</a:t>
            </a:r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CC7A8E-16CF-B5A2-B050-4798CBAEAA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08"/>
          <a:stretch/>
        </p:blipFill>
        <p:spPr>
          <a:xfrm>
            <a:off x="1028700" y="1635607"/>
            <a:ext cx="7686322" cy="35867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3EBBA4-209F-F85E-A01B-9E5BCD001AC0}"/>
              </a:ext>
            </a:extLst>
          </p:cNvPr>
          <p:cNvSpPr txBox="1"/>
          <p:nvPr/>
        </p:nvSpPr>
        <p:spPr>
          <a:xfrm>
            <a:off x="983544" y="5952213"/>
            <a:ext cx="4629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Actual 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$445,000</a:t>
            </a: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 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/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𝑒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lang="en-US" sz="1800" i="1" kern="1200" smtClean="0">
                              <a:solidFill>
                                <a:srgbClr val="006971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acc>
                      <m:r>
                        <a:rPr lang="en-US" sz="1800" i="1" kern="1200" smtClean="0">
                          <a:solidFill>
                            <a:srgbClr val="006971"/>
                          </a:solidFill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</m:oMath>
                  </m:oMathPara>
                </a14:m>
                <a:endParaRPr lang="en-US" sz="1800" kern="1200" dirty="0">
                  <a:solidFill>
                    <a:srgbClr val="006971"/>
                  </a:solidFill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5B95C58-062F-5F97-7C52-0C0AB69A6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50" y="5334265"/>
                <a:ext cx="4629150" cy="41267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A8605C9-5A5C-C8F6-E5D9-A14ADA167856}"/>
              </a:ext>
            </a:extLst>
          </p:cNvPr>
          <p:cNvSpPr txBox="1"/>
          <p:nvPr/>
        </p:nvSpPr>
        <p:spPr>
          <a:xfrm>
            <a:off x="4715222" y="5940805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Prediction Interval?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945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Goal</a:t>
            </a:r>
            <a:endParaRPr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1F18026-D775-BA5B-390D-BBB0F862CC0B}"/>
              </a:ext>
            </a:extLst>
          </p:cNvPr>
          <p:cNvGrpSpPr/>
          <p:nvPr/>
        </p:nvGrpSpPr>
        <p:grpSpPr>
          <a:xfrm>
            <a:off x="983544" y="1497054"/>
            <a:ext cx="7686323" cy="3586786"/>
            <a:chOff x="114300" y="1350298"/>
            <a:chExt cx="7686323" cy="358678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BC5434F-7924-3D46-B42B-C6DD2D8989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08"/>
            <a:stretch/>
          </p:blipFill>
          <p:spPr>
            <a:xfrm>
              <a:off x="114300" y="1350298"/>
              <a:ext cx="7686323" cy="358678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5F68965-FA36-8647-1E70-D9A86248ABAA}"/>
                </a:ext>
              </a:extLst>
            </p:cNvPr>
            <p:cNvSpPr/>
            <p:nvPr/>
          </p:nvSpPr>
          <p:spPr>
            <a:xfrm>
              <a:off x="4817677" y="1839191"/>
              <a:ext cx="1022013" cy="290945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??????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B9B8A0-7837-71BF-10DC-60A8BA4C1901}"/>
              </a:ext>
            </a:extLst>
          </p:cNvPr>
          <p:cNvSpPr txBox="1"/>
          <p:nvPr/>
        </p:nvSpPr>
        <p:spPr>
          <a:xfrm>
            <a:off x="983544" y="5469792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House 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34 years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7BB5667-6957-A392-DDCA-848498A96DB7}"/>
              </a:ext>
            </a:extLst>
          </p:cNvPr>
          <p:cNvCxnSpPr>
            <a:stCxn id="22" idx="3"/>
          </p:cNvCxnSpPr>
          <p:nvPr/>
        </p:nvCxnSpPr>
        <p:spPr>
          <a:xfrm flipV="1">
            <a:off x="3066165" y="5083840"/>
            <a:ext cx="3352541" cy="570618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3B62BA-678C-36A9-8A93-11583F3562CF}"/>
              </a:ext>
            </a:extLst>
          </p:cNvPr>
          <p:cNvSpPr txBox="1"/>
          <p:nvPr/>
        </p:nvSpPr>
        <p:spPr>
          <a:xfrm>
            <a:off x="983544" y="5905646"/>
            <a:ext cx="27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Square Footage: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2,064 </a:t>
            </a:r>
            <a:r>
              <a:rPr lang="en-US" sz="1800" kern="1200" dirty="0" err="1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sqft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9744776-5588-615E-EF58-2EBDD1F2E0D3}"/>
              </a:ext>
            </a:extLst>
          </p:cNvPr>
          <p:cNvCxnSpPr>
            <a:cxnSpLocks/>
          </p:cNvCxnSpPr>
          <p:nvPr/>
        </p:nvCxnSpPr>
        <p:spPr>
          <a:xfrm flipV="1">
            <a:off x="3617958" y="2276892"/>
            <a:ext cx="3883314" cy="3813420"/>
          </a:xfrm>
          <a:prstGeom prst="straightConnector1">
            <a:avLst/>
          </a:prstGeom>
          <a:noFill/>
          <a:ln w="25400" cap="flat" cmpd="sng" algn="ctr">
            <a:solidFill>
              <a:srgbClr val="006971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6E103FB-35E9-F223-F188-B51BF1834F57}"/>
              </a:ext>
            </a:extLst>
          </p:cNvPr>
          <p:cNvSpPr txBox="1"/>
          <p:nvPr/>
        </p:nvSpPr>
        <p:spPr>
          <a:xfrm>
            <a:off x="994054" y="6341500"/>
            <a:ext cx="46928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Market Value: </a:t>
            </a: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7F8103-9EA4-8137-6490-06CA9B608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42" y="3094765"/>
            <a:ext cx="7289800" cy="2260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E4217-6359-082A-64B4-92F59F81D0FD}"/>
              </a:ext>
            </a:extLst>
          </p:cNvPr>
          <p:cNvSpPr txBox="1"/>
          <p:nvPr/>
        </p:nvSpPr>
        <p:spPr>
          <a:xfrm>
            <a:off x="6812765" y="2777992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BEDDD-8263-7865-E69C-522CFD61ED95}"/>
              </a:ext>
            </a:extLst>
          </p:cNvPr>
          <p:cNvSpPr/>
          <p:nvPr/>
        </p:nvSpPr>
        <p:spPr>
          <a:xfrm>
            <a:off x="5798207" y="2830551"/>
            <a:ext cx="2322786" cy="2621596"/>
          </a:xfrm>
          <a:prstGeom prst="rect">
            <a:avLst/>
          </a:prstGeom>
          <a:solidFill>
            <a:srgbClr val="9F0927">
              <a:alpha val="20317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06E5F9-D146-F73E-52F5-29FF924B6B68}"/>
              </a:ext>
            </a:extLst>
          </p:cNvPr>
          <p:cNvSpPr/>
          <p:nvPr/>
        </p:nvSpPr>
        <p:spPr>
          <a:xfrm>
            <a:off x="2235200" y="2830552"/>
            <a:ext cx="2249214" cy="2621596"/>
          </a:xfrm>
          <a:prstGeom prst="rect">
            <a:avLst/>
          </a:prstGeom>
          <a:solidFill>
            <a:srgbClr val="006971">
              <a:alpha val="17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84987-4A2A-EC61-C360-22EA706B69F4}"/>
              </a:ext>
            </a:extLst>
          </p:cNvPr>
          <p:cNvSpPr txBox="1"/>
          <p:nvPr/>
        </p:nvSpPr>
        <p:spPr>
          <a:xfrm>
            <a:off x="3204155" y="281331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solidFill>
                  <a:srgbClr val="9F0927"/>
                </a:solidFill>
                <a:latin typeface="Calibri" pitchFamily="34" charset="0"/>
                <a:ea typeface="MS PGothic" pitchFamily="34" charset="-128"/>
                <a:cs typeface="+mn-cs"/>
              </a:rPr>
              <a:t>X</a:t>
            </a:r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Response: market value of homes in $1,000s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Predictors: house age (in years) and square footage (in feet)</a:t>
            </a:r>
          </a:p>
        </p:txBody>
      </p:sp>
    </p:spTree>
    <p:extLst>
      <p:ext uri="{BB962C8B-B14F-4D97-AF65-F5344CB8AC3E}">
        <p14:creationId xmlns:p14="http://schemas.microsoft.com/office/powerpoint/2010/main" val="339036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simple linear regression does NOT take into account the joint relationships of variables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FCD5007-9180-BC7B-CC8F-CDA5B739FE2E}"/>
              </a:ext>
            </a:extLst>
          </p:cNvPr>
          <p:cNvGrpSpPr/>
          <p:nvPr/>
        </p:nvGrpSpPr>
        <p:grpSpPr>
          <a:xfrm>
            <a:off x="1027289" y="2882678"/>
            <a:ext cx="3910878" cy="3610197"/>
            <a:chOff x="0" y="1616148"/>
            <a:chExt cx="4949456" cy="49494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223DE9-0DCD-819A-0AE3-4561681BB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616148"/>
              <a:ext cx="4949456" cy="4949456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159FD67-E00A-37D9-41FA-5A34F2869148}"/>
                </a:ext>
              </a:extLst>
            </p:cNvPr>
            <p:cNvCxnSpPr/>
            <p:nvPr/>
          </p:nvCxnSpPr>
          <p:spPr>
            <a:xfrm flipV="1">
              <a:off x="3044536" y="3896591"/>
              <a:ext cx="0" cy="194310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867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Using simple linear regression does NOT take into account the joint relationships of variables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326AFD-E01D-B948-4D99-ADAADC098814}"/>
              </a:ext>
            </a:extLst>
          </p:cNvPr>
          <p:cNvGrpSpPr/>
          <p:nvPr/>
        </p:nvGrpSpPr>
        <p:grpSpPr>
          <a:xfrm>
            <a:off x="1038577" y="2637848"/>
            <a:ext cx="7800622" cy="3855027"/>
            <a:chOff x="225713" y="2103704"/>
            <a:chExt cx="8960323" cy="4494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2C57C39-56C2-A7A6-FCCB-29181A28A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5713" y="2282420"/>
              <a:ext cx="6466031" cy="4315807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0B95C6A-8AF2-1A75-B0A7-D3D2B644D6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90" y="4405745"/>
              <a:ext cx="0" cy="1454728"/>
            </a:xfrm>
            <a:prstGeom prst="line">
              <a:avLst/>
            </a:prstGeom>
            <a:noFill/>
            <a:ln w="9525" cap="flat" cmpd="sng" algn="ctr">
              <a:solidFill>
                <a:srgbClr val="BE0A2A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FEAFA7-09EC-E06A-1A06-2C39D405152D}"/>
                </a:ext>
              </a:extLst>
            </p:cNvPr>
            <p:cNvCxnSpPr/>
            <p:nvPr/>
          </p:nvCxnSpPr>
          <p:spPr>
            <a:xfrm flipH="1">
              <a:off x="5611090" y="2473036"/>
              <a:ext cx="1870365" cy="1932709"/>
            </a:xfrm>
            <a:prstGeom prst="straightConnector1">
              <a:avLst/>
            </a:prstGeom>
            <a:noFill/>
            <a:ln w="25400" cap="flat" cmpd="sng" algn="ctr">
              <a:solidFill>
                <a:srgbClr val="006971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9D03A5E-1CA6-987A-348A-4D270867618A}"/>
                </a:ext>
              </a:extLst>
            </p:cNvPr>
            <p:cNvSpPr txBox="1"/>
            <p:nvPr/>
          </p:nvSpPr>
          <p:spPr>
            <a:xfrm>
              <a:off x="7177518" y="2103704"/>
              <a:ext cx="2008518" cy="4305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C00000"/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extrapolation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4773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Scatter Plot Matrix</a:t>
            </a:r>
            <a:endParaRPr dirty="0"/>
          </a:p>
        </p:txBody>
      </p:sp>
      <p:sp>
        <p:nvSpPr>
          <p:cNvPr id="12" name="Google Shape;251;p1">
            <a:extLst>
              <a:ext uri="{FF2B5EF4-FFF2-40B4-BE49-F238E27FC236}">
                <a16:creationId xmlns:a16="http://schemas.microsoft.com/office/drawing/2014/main" id="{040A646C-4F60-42EB-21DD-9ED7A9E70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If two predictors bring redundant information to the model, the joint effect to predicting the response will not be as powerful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D4C393-8C2F-BC07-751F-5AD90511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79" y="2585155"/>
            <a:ext cx="5956334" cy="409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4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Estimates</a:t>
            </a:r>
            <a:endParaRPr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17DB6EE-821D-2E71-6252-BDFA6EC7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880" y="1554339"/>
            <a:ext cx="67945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53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Overall Test of Significance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Hypothesis Test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Test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blipFill>
                <a:blip r:embed="rId3"/>
                <a:stretch>
                  <a:fillRect l="-1521" t="-10000" r="-15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/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At least one slope is not equal to zero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blipFill>
                <a:blip r:embed="rId4"/>
                <a:stretch>
                  <a:fillRect l="-1882" t="-26667" r="-258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/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blipFill>
                <a:blip r:embed="rId5"/>
                <a:stretch>
                  <a:fillRect l="-711" t="-8197" r="-165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/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SSR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SSE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blipFill>
                <a:blip r:embed="rId6"/>
                <a:stretch>
                  <a:fillRect l="-1754" t="-4918" r="-350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10.1 - Introduction to the F Distribution">
            <a:extLst>
              <a:ext uri="{FF2B5EF4-FFF2-40B4-BE49-F238E27FC236}">
                <a16:creationId xmlns:a16="http://schemas.microsoft.com/office/drawing/2014/main" id="{446E8816-C935-5D43-8F45-5F78B9A6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3" y="3772491"/>
            <a:ext cx="4080577" cy="272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9AC56-D99B-850F-8EA6-C23B48FBCCA1}"/>
              </a:ext>
            </a:extLst>
          </p:cNvPr>
          <p:cNvCxnSpPr>
            <a:cxnSpLocks/>
          </p:cNvCxnSpPr>
          <p:nvPr/>
        </p:nvCxnSpPr>
        <p:spPr>
          <a:xfrm flipH="1">
            <a:off x="3217334" y="5488009"/>
            <a:ext cx="108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250435-BEC4-88FE-4794-0D1D4C2E71F2}"/>
              </a:ext>
            </a:extLst>
          </p:cNvPr>
          <p:cNvSpPr txBox="1"/>
          <p:nvPr/>
        </p:nvSpPr>
        <p:spPr>
          <a:xfrm>
            <a:off x="4367256" y="531389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Numerator </a:t>
            </a:r>
            <a:r>
              <a:rPr lang="en-US" sz="1400" dirty="0" err="1"/>
              <a:t>df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6C3B1A-31A9-547E-B03D-9E8D75930826}"/>
              </a:ext>
            </a:extLst>
          </p:cNvPr>
          <p:cNvCxnSpPr>
            <a:cxnSpLocks/>
          </p:cNvCxnSpPr>
          <p:nvPr/>
        </p:nvCxnSpPr>
        <p:spPr>
          <a:xfrm flipH="1">
            <a:off x="3757898" y="5945209"/>
            <a:ext cx="540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FF6FF7-2852-02BD-E1DA-D854AD6CCD8E}"/>
              </a:ext>
            </a:extLst>
          </p:cNvPr>
          <p:cNvSpPr txBox="1"/>
          <p:nvPr/>
        </p:nvSpPr>
        <p:spPr>
          <a:xfrm>
            <a:off x="4356215" y="577320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Denominator </a:t>
            </a:r>
            <a:r>
              <a:rPr lang="en-US" sz="1400" dirty="0" err="1"/>
              <a:t>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57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15910</TotalTime>
  <Words>425</Words>
  <Application>Microsoft Office PowerPoint</Application>
  <PresentationFormat>Widescreen</PresentationFormat>
  <Paragraphs>81</Paragraphs>
  <Slides>24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Calibri</vt:lpstr>
      <vt:lpstr>Roboto Slab</vt:lpstr>
      <vt:lpstr>Gotham Light</vt:lpstr>
      <vt:lpstr>Lato Light</vt:lpstr>
      <vt:lpstr>Arial</vt:lpstr>
      <vt:lpstr>Lato</vt:lpstr>
      <vt:lpstr>Cambria Math</vt:lpstr>
      <vt:lpstr>Wingdings</vt:lpstr>
      <vt:lpstr>Office Theme</vt:lpstr>
      <vt:lpstr>Equation</vt:lpstr>
      <vt:lpstr>Module 1</vt:lpstr>
      <vt:lpstr>Home Market Values</vt:lpstr>
      <vt:lpstr>Goal</vt:lpstr>
      <vt:lpstr>Data</vt:lpstr>
      <vt:lpstr>Data</vt:lpstr>
      <vt:lpstr>Data</vt:lpstr>
      <vt:lpstr>Scatter Plot Matrix</vt:lpstr>
      <vt:lpstr>Estimates</vt:lpstr>
      <vt:lpstr>Overall Test of Significance</vt:lpstr>
      <vt:lpstr>F-Statistic</vt:lpstr>
      <vt:lpstr>Partial Significance</vt:lpstr>
      <vt:lpstr>Practice</vt:lpstr>
      <vt:lpstr>R2 vs Adj-R2</vt:lpstr>
      <vt:lpstr>Practice</vt:lpstr>
      <vt:lpstr>Confidence Intervals on Estimates</vt:lpstr>
      <vt:lpstr>Practice</vt:lpstr>
      <vt:lpstr>Point Estimates</vt:lpstr>
      <vt:lpstr>Point Estimates</vt:lpstr>
      <vt:lpstr>Point Estimates</vt:lpstr>
      <vt:lpstr>Practice</vt:lpstr>
      <vt:lpstr>Confidence Interval on μ_y|x┤  </vt:lpstr>
      <vt:lpstr>Prediction Interval on y</vt:lpstr>
      <vt:lpstr>Point Estimates</vt:lpstr>
      <vt:lpstr>Point Estimates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228</cp:revision>
  <dcterms:modified xsi:type="dcterms:W3CDTF">2024-02-26T19:54:29Z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